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7" r:id="rId1"/>
  </p:sldMasterIdLst>
  <p:notesMasterIdLst>
    <p:notesMasterId r:id="rId12"/>
  </p:notesMasterIdLst>
  <p:sldIdLst>
    <p:sldId id="256" r:id="rId2"/>
    <p:sldId id="257" r:id="rId3"/>
    <p:sldId id="258" r:id="rId4"/>
    <p:sldId id="260" r:id="rId5"/>
    <p:sldId id="259" r:id="rId6"/>
    <p:sldId id="261" r:id="rId7"/>
    <p:sldId id="264" r:id="rId8"/>
    <p:sldId id="263" r:id="rId9"/>
    <p:sldId id="266" r:id="rId10"/>
    <p:sldId id="262"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91" d="100"/>
          <a:sy n="91" d="100"/>
        </p:scale>
        <p:origin x="-126" y="-12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1F73A5-47B2-4BBC-8BDD-AF5173A98119}" type="datetimeFigureOut">
              <a:rPr lang="en-US" smtClean="0"/>
              <a:t>12/8/2014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0BBADE-C576-4E63-9932-DA575196D3BD}" type="slidenum">
              <a:rPr lang="en-US" smtClean="0"/>
              <a:t>‹#›</a:t>
            </a:fld>
            <a:endParaRPr lang="en-US"/>
          </a:p>
        </p:txBody>
      </p:sp>
    </p:spTree>
    <p:extLst>
      <p:ext uri="{BB962C8B-B14F-4D97-AF65-F5344CB8AC3E}">
        <p14:creationId xmlns:p14="http://schemas.microsoft.com/office/powerpoint/2010/main" val="30038731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0BBADE-C576-4E63-9932-DA575196D3BD}" type="slidenum">
              <a:rPr lang="en-US" smtClean="0"/>
              <a:t>1</a:t>
            </a:fld>
            <a:endParaRPr lang="en-US"/>
          </a:p>
        </p:txBody>
      </p:sp>
    </p:spTree>
    <p:extLst>
      <p:ext uri="{BB962C8B-B14F-4D97-AF65-F5344CB8AC3E}">
        <p14:creationId xmlns:p14="http://schemas.microsoft.com/office/powerpoint/2010/main" val="37222856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0BBADE-C576-4E63-9932-DA575196D3BD}" type="slidenum">
              <a:rPr lang="en-US" smtClean="0"/>
              <a:t>10</a:t>
            </a:fld>
            <a:endParaRPr lang="en-US"/>
          </a:p>
        </p:txBody>
      </p:sp>
    </p:spTree>
    <p:extLst>
      <p:ext uri="{BB962C8B-B14F-4D97-AF65-F5344CB8AC3E}">
        <p14:creationId xmlns:p14="http://schemas.microsoft.com/office/powerpoint/2010/main" val="39783940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0BBADE-C576-4E63-9932-DA575196D3BD}" type="slidenum">
              <a:rPr lang="en-US" smtClean="0"/>
              <a:t>2</a:t>
            </a:fld>
            <a:endParaRPr lang="en-US"/>
          </a:p>
        </p:txBody>
      </p:sp>
    </p:spTree>
    <p:extLst>
      <p:ext uri="{BB962C8B-B14F-4D97-AF65-F5344CB8AC3E}">
        <p14:creationId xmlns:p14="http://schemas.microsoft.com/office/powerpoint/2010/main" val="22528096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0BBADE-C576-4E63-9932-DA575196D3BD}" type="slidenum">
              <a:rPr lang="en-US" smtClean="0"/>
              <a:t>3</a:t>
            </a:fld>
            <a:endParaRPr lang="en-US"/>
          </a:p>
        </p:txBody>
      </p:sp>
    </p:spTree>
    <p:extLst>
      <p:ext uri="{BB962C8B-B14F-4D97-AF65-F5344CB8AC3E}">
        <p14:creationId xmlns:p14="http://schemas.microsoft.com/office/powerpoint/2010/main" val="31926371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0BBADE-C576-4E63-9932-DA575196D3BD}" type="slidenum">
              <a:rPr lang="en-US" smtClean="0"/>
              <a:t>4</a:t>
            </a:fld>
            <a:endParaRPr lang="en-US"/>
          </a:p>
        </p:txBody>
      </p:sp>
    </p:spTree>
    <p:extLst>
      <p:ext uri="{BB962C8B-B14F-4D97-AF65-F5344CB8AC3E}">
        <p14:creationId xmlns:p14="http://schemas.microsoft.com/office/powerpoint/2010/main" val="15593453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0BBADE-C576-4E63-9932-DA575196D3BD}" type="slidenum">
              <a:rPr lang="en-US" smtClean="0"/>
              <a:t>5</a:t>
            </a:fld>
            <a:endParaRPr lang="en-US"/>
          </a:p>
        </p:txBody>
      </p:sp>
    </p:spTree>
    <p:extLst>
      <p:ext uri="{BB962C8B-B14F-4D97-AF65-F5344CB8AC3E}">
        <p14:creationId xmlns:p14="http://schemas.microsoft.com/office/powerpoint/2010/main" val="34679976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0BBADE-C576-4E63-9932-DA575196D3BD}" type="slidenum">
              <a:rPr lang="en-US" smtClean="0"/>
              <a:t>6</a:t>
            </a:fld>
            <a:endParaRPr lang="en-US"/>
          </a:p>
        </p:txBody>
      </p:sp>
    </p:spTree>
    <p:extLst>
      <p:ext uri="{BB962C8B-B14F-4D97-AF65-F5344CB8AC3E}">
        <p14:creationId xmlns:p14="http://schemas.microsoft.com/office/powerpoint/2010/main" val="6561234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0BBADE-C576-4E63-9932-DA575196D3BD}" type="slidenum">
              <a:rPr lang="en-US" smtClean="0"/>
              <a:t>7</a:t>
            </a:fld>
            <a:endParaRPr lang="en-US"/>
          </a:p>
        </p:txBody>
      </p:sp>
    </p:spTree>
    <p:extLst>
      <p:ext uri="{BB962C8B-B14F-4D97-AF65-F5344CB8AC3E}">
        <p14:creationId xmlns:p14="http://schemas.microsoft.com/office/powerpoint/2010/main" val="26853626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0BBADE-C576-4E63-9932-DA575196D3BD}" type="slidenum">
              <a:rPr lang="en-US" smtClean="0"/>
              <a:t>8</a:t>
            </a:fld>
            <a:endParaRPr lang="en-US"/>
          </a:p>
        </p:txBody>
      </p:sp>
    </p:spTree>
    <p:extLst>
      <p:ext uri="{BB962C8B-B14F-4D97-AF65-F5344CB8AC3E}">
        <p14:creationId xmlns:p14="http://schemas.microsoft.com/office/powerpoint/2010/main" val="27531998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0BBADE-C576-4E63-9932-DA575196D3BD}" type="slidenum">
              <a:rPr lang="en-US" smtClean="0"/>
              <a:t>9</a:t>
            </a:fld>
            <a:endParaRPr lang="en-US"/>
          </a:p>
        </p:txBody>
      </p:sp>
    </p:spTree>
    <p:extLst>
      <p:ext uri="{BB962C8B-B14F-4D97-AF65-F5344CB8AC3E}">
        <p14:creationId xmlns:p14="http://schemas.microsoft.com/office/powerpoint/2010/main" val="15085813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632FC83-736B-4726-BA6E-43668054576E}" type="datetime5">
              <a:rPr lang="en-US" smtClean="0"/>
              <a:t>8-Dec-14</a:t>
            </a:fld>
            <a:endParaRPr lang="en-US"/>
          </a:p>
        </p:txBody>
      </p:sp>
      <p:sp>
        <p:nvSpPr>
          <p:cNvPr id="5" name="Footer Placeholder 4"/>
          <p:cNvSpPr>
            <a:spLocks noGrp="1"/>
          </p:cNvSpPr>
          <p:nvPr>
            <p:ph type="ftr" sz="quarter" idx="11"/>
          </p:nvPr>
        </p:nvSpPr>
        <p:spPr/>
        <p:txBody>
          <a:bodyPr/>
          <a:lstStyle/>
          <a:p>
            <a:r>
              <a:rPr lang="en-US" smtClean="0"/>
              <a:t>ZERTTEU RESEARCH INSTITUTE</a:t>
            </a:r>
            <a:endParaRPr lang="en-US"/>
          </a:p>
        </p:txBody>
      </p:sp>
      <p:sp>
        <p:nvSpPr>
          <p:cNvPr id="6" name="Slide Number Placeholder 5"/>
          <p:cNvSpPr>
            <a:spLocks noGrp="1"/>
          </p:cNvSpPr>
          <p:nvPr>
            <p:ph type="sldNum" sz="quarter" idx="12"/>
          </p:nvPr>
        </p:nvSpPr>
        <p:spPr/>
        <p:txBody>
          <a:bodyPr/>
          <a:lstStyle/>
          <a:p>
            <a:fld id="{0F73336E-E7B9-4EF6-B738-E80A289CE653}" type="slidenum">
              <a:rPr lang="en-US" smtClean="0"/>
              <a:t>‹#›</a:t>
            </a:fld>
            <a:endParaRPr lang="en-US"/>
          </a:p>
        </p:txBody>
      </p:sp>
    </p:spTree>
    <p:extLst>
      <p:ext uri="{BB962C8B-B14F-4D97-AF65-F5344CB8AC3E}">
        <p14:creationId xmlns:p14="http://schemas.microsoft.com/office/powerpoint/2010/main" val="30098762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0492CF-687D-4936-909E-204B6ADB3F0D}" type="datetime5">
              <a:rPr lang="en-US" smtClean="0"/>
              <a:t>8-Dec-14</a:t>
            </a:fld>
            <a:endParaRPr lang="en-US"/>
          </a:p>
        </p:txBody>
      </p:sp>
      <p:sp>
        <p:nvSpPr>
          <p:cNvPr id="5" name="Footer Placeholder 4"/>
          <p:cNvSpPr>
            <a:spLocks noGrp="1"/>
          </p:cNvSpPr>
          <p:nvPr>
            <p:ph type="ftr" sz="quarter" idx="11"/>
          </p:nvPr>
        </p:nvSpPr>
        <p:spPr/>
        <p:txBody>
          <a:bodyPr/>
          <a:lstStyle/>
          <a:p>
            <a:r>
              <a:rPr lang="en-US" smtClean="0"/>
              <a:t>ZERTTEU RESEARCH INSTITUTE</a:t>
            </a:r>
            <a:endParaRPr lang="en-US"/>
          </a:p>
        </p:txBody>
      </p:sp>
      <p:sp>
        <p:nvSpPr>
          <p:cNvPr id="6" name="Slide Number Placeholder 5"/>
          <p:cNvSpPr>
            <a:spLocks noGrp="1"/>
          </p:cNvSpPr>
          <p:nvPr>
            <p:ph type="sldNum" sz="quarter" idx="12"/>
          </p:nvPr>
        </p:nvSpPr>
        <p:spPr/>
        <p:txBody>
          <a:bodyPr/>
          <a:lstStyle/>
          <a:p>
            <a:fld id="{0F73336E-E7B9-4EF6-B738-E80A289CE653}" type="slidenum">
              <a:rPr lang="en-US" smtClean="0"/>
              <a:t>‹#›</a:t>
            </a:fld>
            <a:endParaRPr lang="en-US"/>
          </a:p>
        </p:txBody>
      </p:sp>
    </p:spTree>
    <p:extLst>
      <p:ext uri="{BB962C8B-B14F-4D97-AF65-F5344CB8AC3E}">
        <p14:creationId xmlns:p14="http://schemas.microsoft.com/office/powerpoint/2010/main" val="39728574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F8FA3BB-8340-4B87-8CDD-299154A44D9E}" type="datetime5">
              <a:rPr lang="en-US" smtClean="0"/>
              <a:t>8-Dec-14</a:t>
            </a:fld>
            <a:endParaRPr lang="en-US"/>
          </a:p>
        </p:txBody>
      </p:sp>
      <p:sp>
        <p:nvSpPr>
          <p:cNvPr id="5" name="Footer Placeholder 4"/>
          <p:cNvSpPr>
            <a:spLocks noGrp="1"/>
          </p:cNvSpPr>
          <p:nvPr>
            <p:ph type="ftr" sz="quarter" idx="11"/>
          </p:nvPr>
        </p:nvSpPr>
        <p:spPr/>
        <p:txBody>
          <a:bodyPr/>
          <a:lstStyle/>
          <a:p>
            <a:r>
              <a:rPr lang="en-US" smtClean="0"/>
              <a:t>ZERTTEU RESEARCH INSTITUTE</a:t>
            </a:r>
            <a:endParaRPr lang="en-US"/>
          </a:p>
        </p:txBody>
      </p:sp>
      <p:sp>
        <p:nvSpPr>
          <p:cNvPr id="6" name="Slide Number Placeholder 5"/>
          <p:cNvSpPr>
            <a:spLocks noGrp="1"/>
          </p:cNvSpPr>
          <p:nvPr>
            <p:ph type="sldNum" sz="quarter" idx="12"/>
          </p:nvPr>
        </p:nvSpPr>
        <p:spPr/>
        <p:txBody>
          <a:bodyPr/>
          <a:lstStyle/>
          <a:p>
            <a:fld id="{0F73336E-E7B9-4EF6-B738-E80A289CE653}"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50281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E7326D-3FE2-4D32-95D7-658E0E10E1CC}" type="datetime5">
              <a:rPr lang="en-US" smtClean="0"/>
              <a:t>8-Dec-14</a:t>
            </a:fld>
            <a:endParaRPr lang="en-US"/>
          </a:p>
        </p:txBody>
      </p:sp>
      <p:sp>
        <p:nvSpPr>
          <p:cNvPr id="5" name="Footer Placeholder 4"/>
          <p:cNvSpPr>
            <a:spLocks noGrp="1"/>
          </p:cNvSpPr>
          <p:nvPr>
            <p:ph type="ftr" sz="quarter" idx="11"/>
          </p:nvPr>
        </p:nvSpPr>
        <p:spPr/>
        <p:txBody>
          <a:bodyPr/>
          <a:lstStyle/>
          <a:p>
            <a:r>
              <a:rPr lang="en-US" smtClean="0"/>
              <a:t>ZERTTEU RESEARCH INSTITUTE</a:t>
            </a:r>
            <a:endParaRPr lang="en-US"/>
          </a:p>
        </p:txBody>
      </p:sp>
      <p:sp>
        <p:nvSpPr>
          <p:cNvPr id="6" name="Slide Number Placeholder 5"/>
          <p:cNvSpPr>
            <a:spLocks noGrp="1"/>
          </p:cNvSpPr>
          <p:nvPr>
            <p:ph type="sldNum" sz="quarter" idx="12"/>
          </p:nvPr>
        </p:nvSpPr>
        <p:spPr/>
        <p:txBody>
          <a:bodyPr/>
          <a:lstStyle/>
          <a:p>
            <a:fld id="{0F73336E-E7B9-4EF6-B738-E80A289CE653}" type="slidenum">
              <a:rPr lang="en-US" smtClean="0"/>
              <a:t>‹#›</a:t>
            </a:fld>
            <a:endParaRPr lang="en-US"/>
          </a:p>
        </p:txBody>
      </p:sp>
    </p:spTree>
    <p:extLst>
      <p:ext uri="{BB962C8B-B14F-4D97-AF65-F5344CB8AC3E}">
        <p14:creationId xmlns:p14="http://schemas.microsoft.com/office/powerpoint/2010/main" val="32405902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9EE77E-BAF7-4369-94A1-5FE03ACACB46}" type="datetime5">
              <a:rPr lang="en-US" smtClean="0"/>
              <a:t>8-Dec-14</a:t>
            </a:fld>
            <a:endParaRPr lang="en-US"/>
          </a:p>
        </p:txBody>
      </p:sp>
      <p:sp>
        <p:nvSpPr>
          <p:cNvPr id="5" name="Footer Placeholder 4"/>
          <p:cNvSpPr>
            <a:spLocks noGrp="1"/>
          </p:cNvSpPr>
          <p:nvPr>
            <p:ph type="ftr" sz="quarter" idx="11"/>
          </p:nvPr>
        </p:nvSpPr>
        <p:spPr/>
        <p:txBody>
          <a:bodyPr/>
          <a:lstStyle/>
          <a:p>
            <a:r>
              <a:rPr lang="en-US" smtClean="0"/>
              <a:t>ZERTTEU RESEARCH INSTITUTE</a:t>
            </a:r>
            <a:endParaRPr lang="en-US"/>
          </a:p>
        </p:txBody>
      </p:sp>
      <p:sp>
        <p:nvSpPr>
          <p:cNvPr id="6" name="Slide Number Placeholder 5"/>
          <p:cNvSpPr>
            <a:spLocks noGrp="1"/>
          </p:cNvSpPr>
          <p:nvPr>
            <p:ph type="sldNum" sz="quarter" idx="12"/>
          </p:nvPr>
        </p:nvSpPr>
        <p:spPr/>
        <p:txBody>
          <a:bodyPr/>
          <a:lstStyle/>
          <a:p>
            <a:fld id="{0F73336E-E7B9-4EF6-B738-E80A289CE653}"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7402072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D404B27-DA1E-41B7-859C-4A6A2F3CF8C8}" type="datetime5">
              <a:rPr lang="en-US" smtClean="0"/>
              <a:t>8-Dec-14</a:t>
            </a:fld>
            <a:endParaRPr lang="en-US"/>
          </a:p>
        </p:txBody>
      </p:sp>
      <p:sp>
        <p:nvSpPr>
          <p:cNvPr id="5" name="Footer Placeholder 4"/>
          <p:cNvSpPr>
            <a:spLocks noGrp="1"/>
          </p:cNvSpPr>
          <p:nvPr>
            <p:ph type="ftr" sz="quarter" idx="11"/>
          </p:nvPr>
        </p:nvSpPr>
        <p:spPr/>
        <p:txBody>
          <a:bodyPr/>
          <a:lstStyle/>
          <a:p>
            <a:r>
              <a:rPr lang="en-US" smtClean="0"/>
              <a:t>ZERTTEU RESEARCH INSTITUTE</a:t>
            </a:r>
            <a:endParaRPr lang="en-US"/>
          </a:p>
        </p:txBody>
      </p:sp>
      <p:sp>
        <p:nvSpPr>
          <p:cNvPr id="6" name="Slide Number Placeholder 5"/>
          <p:cNvSpPr>
            <a:spLocks noGrp="1"/>
          </p:cNvSpPr>
          <p:nvPr>
            <p:ph type="sldNum" sz="quarter" idx="12"/>
          </p:nvPr>
        </p:nvSpPr>
        <p:spPr/>
        <p:txBody>
          <a:bodyPr/>
          <a:lstStyle/>
          <a:p>
            <a:fld id="{0F73336E-E7B9-4EF6-B738-E80A289CE653}" type="slidenum">
              <a:rPr lang="en-US" smtClean="0"/>
              <a:t>‹#›</a:t>
            </a:fld>
            <a:endParaRPr lang="en-US"/>
          </a:p>
        </p:txBody>
      </p:sp>
    </p:spTree>
    <p:extLst>
      <p:ext uri="{BB962C8B-B14F-4D97-AF65-F5344CB8AC3E}">
        <p14:creationId xmlns:p14="http://schemas.microsoft.com/office/powerpoint/2010/main" val="17277841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EB2A8C6-5385-492C-A8E0-9CF85ADEC5AC}" type="datetime5">
              <a:rPr lang="en-US" smtClean="0"/>
              <a:t>8-Dec-14</a:t>
            </a:fld>
            <a:endParaRPr lang="en-US"/>
          </a:p>
        </p:txBody>
      </p:sp>
      <p:sp>
        <p:nvSpPr>
          <p:cNvPr id="5" name="Footer Placeholder 4"/>
          <p:cNvSpPr>
            <a:spLocks noGrp="1"/>
          </p:cNvSpPr>
          <p:nvPr>
            <p:ph type="ftr" sz="quarter" idx="11"/>
          </p:nvPr>
        </p:nvSpPr>
        <p:spPr/>
        <p:txBody>
          <a:bodyPr/>
          <a:lstStyle/>
          <a:p>
            <a:r>
              <a:rPr lang="en-US" smtClean="0"/>
              <a:t>ZERTTEU RESEARCH INSTITUTE</a:t>
            </a:r>
            <a:endParaRPr lang="en-US"/>
          </a:p>
        </p:txBody>
      </p:sp>
      <p:sp>
        <p:nvSpPr>
          <p:cNvPr id="6" name="Slide Number Placeholder 5"/>
          <p:cNvSpPr>
            <a:spLocks noGrp="1"/>
          </p:cNvSpPr>
          <p:nvPr>
            <p:ph type="sldNum" sz="quarter" idx="12"/>
          </p:nvPr>
        </p:nvSpPr>
        <p:spPr/>
        <p:txBody>
          <a:bodyPr/>
          <a:lstStyle/>
          <a:p>
            <a:fld id="{0F73336E-E7B9-4EF6-B738-E80A289CE653}" type="slidenum">
              <a:rPr lang="en-US" smtClean="0"/>
              <a:t>‹#›</a:t>
            </a:fld>
            <a:endParaRPr lang="en-US"/>
          </a:p>
        </p:txBody>
      </p:sp>
    </p:spTree>
    <p:extLst>
      <p:ext uri="{BB962C8B-B14F-4D97-AF65-F5344CB8AC3E}">
        <p14:creationId xmlns:p14="http://schemas.microsoft.com/office/powerpoint/2010/main" val="2329759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CC0CF33-84CE-45DA-BEFA-58D4E266AEFD}" type="datetime5">
              <a:rPr lang="en-US" smtClean="0"/>
              <a:t>8-Dec-14</a:t>
            </a:fld>
            <a:endParaRPr lang="en-US"/>
          </a:p>
        </p:txBody>
      </p:sp>
      <p:sp>
        <p:nvSpPr>
          <p:cNvPr id="5" name="Footer Placeholder 4"/>
          <p:cNvSpPr>
            <a:spLocks noGrp="1"/>
          </p:cNvSpPr>
          <p:nvPr>
            <p:ph type="ftr" sz="quarter" idx="11"/>
          </p:nvPr>
        </p:nvSpPr>
        <p:spPr/>
        <p:txBody>
          <a:bodyPr/>
          <a:lstStyle/>
          <a:p>
            <a:r>
              <a:rPr lang="en-US" smtClean="0"/>
              <a:t>ZERTTEU RESEARCH INSTITUTE</a:t>
            </a:r>
            <a:endParaRPr lang="en-US"/>
          </a:p>
        </p:txBody>
      </p:sp>
      <p:sp>
        <p:nvSpPr>
          <p:cNvPr id="6" name="Slide Number Placeholder 5"/>
          <p:cNvSpPr>
            <a:spLocks noGrp="1"/>
          </p:cNvSpPr>
          <p:nvPr>
            <p:ph type="sldNum" sz="quarter" idx="12"/>
          </p:nvPr>
        </p:nvSpPr>
        <p:spPr/>
        <p:txBody>
          <a:bodyPr/>
          <a:lstStyle/>
          <a:p>
            <a:fld id="{0F73336E-E7B9-4EF6-B738-E80A289CE653}" type="slidenum">
              <a:rPr lang="en-US" smtClean="0"/>
              <a:t>‹#›</a:t>
            </a:fld>
            <a:endParaRPr lang="en-US"/>
          </a:p>
        </p:txBody>
      </p:sp>
    </p:spTree>
    <p:extLst>
      <p:ext uri="{BB962C8B-B14F-4D97-AF65-F5344CB8AC3E}">
        <p14:creationId xmlns:p14="http://schemas.microsoft.com/office/powerpoint/2010/main" val="2064876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12F6F9F-D9F9-4B5D-B3D5-90A233057F38}" type="datetime5">
              <a:rPr lang="en-US" smtClean="0"/>
              <a:t>8-Dec-14</a:t>
            </a:fld>
            <a:endParaRPr lang="en-US"/>
          </a:p>
        </p:txBody>
      </p:sp>
      <p:sp>
        <p:nvSpPr>
          <p:cNvPr id="5" name="Footer Placeholder 4"/>
          <p:cNvSpPr>
            <a:spLocks noGrp="1"/>
          </p:cNvSpPr>
          <p:nvPr>
            <p:ph type="ftr" sz="quarter" idx="11"/>
          </p:nvPr>
        </p:nvSpPr>
        <p:spPr/>
        <p:txBody>
          <a:bodyPr/>
          <a:lstStyle/>
          <a:p>
            <a:r>
              <a:rPr lang="en-US" smtClean="0"/>
              <a:t>ZERTTEU RESEARCH INSTITUTE</a:t>
            </a:r>
            <a:endParaRPr lang="en-US"/>
          </a:p>
        </p:txBody>
      </p:sp>
      <p:sp>
        <p:nvSpPr>
          <p:cNvPr id="6" name="Slide Number Placeholder 5"/>
          <p:cNvSpPr>
            <a:spLocks noGrp="1"/>
          </p:cNvSpPr>
          <p:nvPr>
            <p:ph type="sldNum" sz="quarter" idx="12"/>
          </p:nvPr>
        </p:nvSpPr>
        <p:spPr/>
        <p:txBody>
          <a:bodyPr/>
          <a:lstStyle/>
          <a:p>
            <a:fld id="{0F73336E-E7B9-4EF6-B738-E80A289CE653}" type="slidenum">
              <a:rPr lang="en-US" smtClean="0"/>
              <a:t>‹#›</a:t>
            </a:fld>
            <a:endParaRPr lang="en-US"/>
          </a:p>
        </p:txBody>
      </p:sp>
    </p:spTree>
    <p:extLst>
      <p:ext uri="{BB962C8B-B14F-4D97-AF65-F5344CB8AC3E}">
        <p14:creationId xmlns:p14="http://schemas.microsoft.com/office/powerpoint/2010/main" val="3623087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C3234F-D902-4094-9DDF-54C7870F3F48}" type="datetime5">
              <a:rPr lang="en-US" smtClean="0"/>
              <a:t>8-Dec-14</a:t>
            </a:fld>
            <a:endParaRPr lang="en-US"/>
          </a:p>
        </p:txBody>
      </p:sp>
      <p:sp>
        <p:nvSpPr>
          <p:cNvPr id="5" name="Footer Placeholder 4"/>
          <p:cNvSpPr>
            <a:spLocks noGrp="1"/>
          </p:cNvSpPr>
          <p:nvPr>
            <p:ph type="ftr" sz="quarter" idx="11"/>
          </p:nvPr>
        </p:nvSpPr>
        <p:spPr/>
        <p:txBody>
          <a:bodyPr/>
          <a:lstStyle/>
          <a:p>
            <a:r>
              <a:rPr lang="en-US" smtClean="0"/>
              <a:t>ZERTTEU RESEARCH INSTITUTE</a:t>
            </a:r>
            <a:endParaRPr lang="en-US"/>
          </a:p>
        </p:txBody>
      </p:sp>
      <p:sp>
        <p:nvSpPr>
          <p:cNvPr id="6" name="Slide Number Placeholder 5"/>
          <p:cNvSpPr>
            <a:spLocks noGrp="1"/>
          </p:cNvSpPr>
          <p:nvPr>
            <p:ph type="sldNum" sz="quarter" idx="12"/>
          </p:nvPr>
        </p:nvSpPr>
        <p:spPr/>
        <p:txBody>
          <a:bodyPr/>
          <a:lstStyle/>
          <a:p>
            <a:fld id="{0F73336E-E7B9-4EF6-B738-E80A289CE653}" type="slidenum">
              <a:rPr lang="en-US" smtClean="0"/>
              <a:t>‹#›</a:t>
            </a:fld>
            <a:endParaRPr lang="en-US"/>
          </a:p>
        </p:txBody>
      </p:sp>
    </p:spTree>
    <p:extLst>
      <p:ext uri="{BB962C8B-B14F-4D97-AF65-F5344CB8AC3E}">
        <p14:creationId xmlns:p14="http://schemas.microsoft.com/office/powerpoint/2010/main" val="339583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13FFF5A-0487-45C8-A196-CB7033AAC125}" type="datetime5">
              <a:rPr lang="en-US" smtClean="0"/>
              <a:t>8-Dec-14</a:t>
            </a:fld>
            <a:endParaRPr lang="en-US"/>
          </a:p>
        </p:txBody>
      </p:sp>
      <p:sp>
        <p:nvSpPr>
          <p:cNvPr id="6" name="Footer Placeholder 5"/>
          <p:cNvSpPr>
            <a:spLocks noGrp="1"/>
          </p:cNvSpPr>
          <p:nvPr>
            <p:ph type="ftr" sz="quarter" idx="11"/>
          </p:nvPr>
        </p:nvSpPr>
        <p:spPr/>
        <p:txBody>
          <a:bodyPr/>
          <a:lstStyle/>
          <a:p>
            <a:r>
              <a:rPr lang="en-US" smtClean="0"/>
              <a:t>ZERTTEU RESEARCH INSTITUTE</a:t>
            </a:r>
            <a:endParaRPr lang="en-US"/>
          </a:p>
        </p:txBody>
      </p:sp>
      <p:sp>
        <p:nvSpPr>
          <p:cNvPr id="7" name="Slide Number Placeholder 6"/>
          <p:cNvSpPr>
            <a:spLocks noGrp="1"/>
          </p:cNvSpPr>
          <p:nvPr>
            <p:ph type="sldNum" sz="quarter" idx="12"/>
          </p:nvPr>
        </p:nvSpPr>
        <p:spPr/>
        <p:txBody>
          <a:bodyPr/>
          <a:lstStyle/>
          <a:p>
            <a:fld id="{0F73336E-E7B9-4EF6-B738-E80A289CE653}" type="slidenum">
              <a:rPr lang="en-US" smtClean="0"/>
              <a:t>‹#›</a:t>
            </a:fld>
            <a:endParaRPr lang="en-US"/>
          </a:p>
        </p:txBody>
      </p:sp>
    </p:spTree>
    <p:extLst>
      <p:ext uri="{BB962C8B-B14F-4D97-AF65-F5344CB8AC3E}">
        <p14:creationId xmlns:p14="http://schemas.microsoft.com/office/powerpoint/2010/main" val="23711484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56FCCBA-3B74-449D-956A-93EC716EFBC5}" type="datetime5">
              <a:rPr lang="en-US" smtClean="0"/>
              <a:t>8-Dec-14</a:t>
            </a:fld>
            <a:endParaRPr lang="en-US"/>
          </a:p>
        </p:txBody>
      </p:sp>
      <p:sp>
        <p:nvSpPr>
          <p:cNvPr id="8" name="Footer Placeholder 7"/>
          <p:cNvSpPr>
            <a:spLocks noGrp="1"/>
          </p:cNvSpPr>
          <p:nvPr>
            <p:ph type="ftr" sz="quarter" idx="11"/>
          </p:nvPr>
        </p:nvSpPr>
        <p:spPr/>
        <p:txBody>
          <a:bodyPr/>
          <a:lstStyle/>
          <a:p>
            <a:r>
              <a:rPr lang="en-US" smtClean="0"/>
              <a:t>ZERTTEU RESEARCH INSTITUTE</a:t>
            </a:r>
            <a:endParaRPr lang="en-US"/>
          </a:p>
        </p:txBody>
      </p:sp>
      <p:sp>
        <p:nvSpPr>
          <p:cNvPr id="9" name="Slide Number Placeholder 8"/>
          <p:cNvSpPr>
            <a:spLocks noGrp="1"/>
          </p:cNvSpPr>
          <p:nvPr>
            <p:ph type="sldNum" sz="quarter" idx="12"/>
          </p:nvPr>
        </p:nvSpPr>
        <p:spPr/>
        <p:txBody>
          <a:bodyPr/>
          <a:lstStyle/>
          <a:p>
            <a:fld id="{0F73336E-E7B9-4EF6-B738-E80A289CE653}" type="slidenum">
              <a:rPr lang="en-US" smtClean="0"/>
              <a:t>‹#›</a:t>
            </a:fld>
            <a:endParaRPr lang="en-US"/>
          </a:p>
        </p:txBody>
      </p:sp>
    </p:spTree>
    <p:extLst>
      <p:ext uri="{BB962C8B-B14F-4D97-AF65-F5344CB8AC3E}">
        <p14:creationId xmlns:p14="http://schemas.microsoft.com/office/powerpoint/2010/main" val="3420112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096BDA7-DF53-4C5D-9BF9-50270EB5DB08}" type="datetime5">
              <a:rPr lang="en-US" smtClean="0"/>
              <a:t>8-Dec-14</a:t>
            </a:fld>
            <a:endParaRPr lang="en-US"/>
          </a:p>
        </p:txBody>
      </p:sp>
      <p:sp>
        <p:nvSpPr>
          <p:cNvPr id="4" name="Footer Placeholder 3"/>
          <p:cNvSpPr>
            <a:spLocks noGrp="1"/>
          </p:cNvSpPr>
          <p:nvPr>
            <p:ph type="ftr" sz="quarter" idx="11"/>
          </p:nvPr>
        </p:nvSpPr>
        <p:spPr/>
        <p:txBody>
          <a:bodyPr/>
          <a:lstStyle/>
          <a:p>
            <a:r>
              <a:rPr lang="en-US" smtClean="0"/>
              <a:t>ZERTTEU RESEARCH INSTITUTE</a:t>
            </a:r>
            <a:endParaRPr lang="en-US"/>
          </a:p>
        </p:txBody>
      </p:sp>
      <p:sp>
        <p:nvSpPr>
          <p:cNvPr id="5" name="Slide Number Placeholder 4"/>
          <p:cNvSpPr>
            <a:spLocks noGrp="1"/>
          </p:cNvSpPr>
          <p:nvPr>
            <p:ph type="sldNum" sz="quarter" idx="12"/>
          </p:nvPr>
        </p:nvSpPr>
        <p:spPr/>
        <p:txBody>
          <a:bodyPr/>
          <a:lstStyle/>
          <a:p>
            <a:fld id="{0F73336E-E7B9-4EF6-B738-E80A289CE653}" type="slidenum">
              <a:rPr lang="en-US" smtClean="0"/>
              <a:t>‹#›</a:t>
            </a:fld>
            <a:endParaRPr lang="en-US"/>
          </a:p>
        </p:txBody>
      </p:sp>
    </p:spTree>
    <p:extLst>
      <p:ext uri="{BB962C8B-B14F-4D97-AF65-F5344CB8AC3E}">
        <p14:creationId xmlns:p14="http://schemas.microsoft.com/office/powerpoint/2010/main" val="3186579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27EF2-40EB-46FE-A9A3-C292012B9E88}" type="datetime5">
              <a:rPr lang="en-US" smtClean="0"/>
              <a:t>8-Dec-14</a:t>
            </a:fld>
            <a:endParaRPr lang="en-US"/>
          </a:p>
        </p:txBody>
      </p:sp>
      <p:sp>
        <p:nvSpPr>
          <p:cNvPr id="3" name="Footer Placeholder 2"/>
          <p:cNvSpPr>
            <a:spLocks noGrp="1"/>
          </p:cNvSpPr>
          <p:nvPr>
            <p:ph type="ftr" sz="quarter" idx="11"/>
          </p:nvPr>
        </p:nvSpPr>
        <p:spPr/>
        <p:txBody>
          <a:bodyPr/>
          <a:lstStyle/>
          <a:p>
            <a:r>
              <a:rPr lang="en-US" smtClean="0"/>
              <a:t>ZERTTEU RESEARCH INSTITUTE</a:t>
            </a:r>
            <a:endParaRPr lang="en-US"/>
          </a:p>
        </p:txBody>
      </p:sp>
      <p:sp>
        <p:nvSpPr>
          <p:cNvPr id="4" name="Slide Number Placeholder 3"/>
          <p:cNvSpPr>
            <a:spLocks noGrp="1"/>
          </p:cNvSpPr>
          <p:nvPr>
            <p:ph type="sldNum" sz="quarter" idx="12"/>
          </p:nvPr>
        </p:nvSpPr>
        <p:spPr/>
        <p:txBody>
          <a:bodyPr/>
          <a:lstStyle/>
          <a:p>
            <a:fld id="{0F73336E-E7B9-4EF6-B738-E80A289CE653}" type="slidenum">
              <a:rPr lang="en-US" smtClean="0"/>
              <a:t>‹#›</a:t>
            </a:fld>
            <a:endParaRPr lang="en-US"/>
          </a:p>
        </p:txBody>
      </p:sp>
    </p:spTree>
    <p:extLst>
      <p:ext uri="{BB962C8B-B14F-4D97-AF65-F5344CB8AC3E}">
        <p14:creationId xmlns:p14="http://schemas.microsoft.com/office/powerpoint/2010/main" val="29925842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7C2BFC-3F88-4D9A-A777-19C862B18A12}" type="datetime5">
              <a:rPr lang="en-US" smtClean="0"/>
              <a:t>8-Dec-14</a:t>
            </a:fld>
            <a:endParaRPr lang="en-US"/>
          </a:p>
        </p:txBody>
      </p:sp>
      <p:sp>
        <p:nvSpPr>
          <p:cNvPr id="6" name="Footer Placeholder 5"/>
          <p:cNvSpPr>
            <a:spLocks noGrp="1"/>
          </p:cNvSpPr>
          <p:nvPr>
            <p:ph type="ftr" sz="quarter" idx="11"/>
          </p:nvPr>
        </p:nvSpPr>
        <p:spPr/>
        <p:txBody>
          <a:bodyPr/>
          <a:lstStyle/>
          <a:p>
            <a:r>
              <a:rPr lang="en-US" smtClean="0"/>
              <a:t>ZERTTEU RESEARCH INSTITUTE</a:t>
            </a:r>
            <a:endParaRPr lang="en-US"/>
          </a:p>
        </p:txBody>
      </p:sp>
      <p:sp>
        <p:nvSpPr>
          <p:cNvPr id="7" name="Slide Number Placeholder 6"/>
          <p:cNvSpPr>
            <a:spLocks noGrp="1"/>
          </p:cNvSpPr>
          <p:nvPr>
            <p:ph type="sldNum" sz="quarter" idx="12"/>
          </p:nvPr>
        </p:nvSpPr>
        <p:spPr/>
        <p:txBody>
          <a:bodyPr/>
          <a:lstStyle/>
          <a:p>
            <a:fld id="{0F73336E-E7B9-4EF6-B738-E80A289CE653}" type="slidenum">
              <a:rPr lang="en-US" smtClean="0"/>
              <a:t>‹#›</a:t>
            </a:fld>
            <a:endParaRPr lang="en-US"/>
          </a:p>
        </p:txBody>
      </p:sp>
    </p:spTree>
    <p:extLst>
      <p:ext uri="{BB962C8B-B14F-4D97-AF65-F5344CB8AC3E}">
        <p14:creationId xmlns:p14="http://schemas.microsoft.com/office/powerpoint/2010/main" val="1152425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smtClean="0"/>
              <a:t>ZERTTEU RESEARCH INSTITUTE</a:t>
            </a:r>
            <a:endParaRPr lang="en-US"/>
          </a:p>
        </p:txBody>
      </p:sp>
      <p:sp>
        <p:nvSpPr>
          <p:cNvPr id="7" name="Slide Number Placeholder 6"/>
          <p:cNvSpPr>
            <a:spLocks noGrp="1"/>
          </p:cNvSpPr>
          <p:nvPr>
            <p:ph type="sldNum" sz="quarter" idx="12"/>
          </p:nvPr>
        </p:nvSpPr>
        <p:spPr/>
        <p:txBody>
          <a:bodyPr/>
          <a:lstStyle/>
          <a:p>
            <a:fld id="{0F73336E-E7B9-4EF6-B738-E80A289CE653}" type="slidenum">
              <a:rPr lang="en-US" smtClean="0"/>
              <a:t>‹#›</a:t>
            </a:fld>
            <a:endParaRPr lang="en-US"/>
          </a:p>
        </p:txBody>
      </p:sp>
      <p:sp>
        <p:nvSpPr>
          <p:cNvPr id="5" name="Date Placeholder 4"/>
          <p:cNvSpPr>
            <a:spLocks noGrp="1"/>
          </p:cNvSpPr>
          <p:nvPr>
            <p:ph type="dt" sz="half" idx="10"/>
          </p:nvPr>
        </p:nvSpPr>
        <p:spPr/>
        <p:txBody>
          <a:bodyPr/>
          <a:lstStyle/>
          <a:p>
            <a:fld id="{34CACB04-015E-411E-B02E-ED08646AE94E}" type="datetime5">
              <a:rPr lang="en-US" smtClean="0"/>
              <a:t>8-Dec-14</a:t>
            </a:fld>
            <a:endParaRPr lang="en-US"/>
          </a:p>
        </p:txBody>
      </p:sp>
    </p:spTree>
    <p:extLst>
      <p:ext uri="{BB962C8B-B14F-4D97-AF65-F5344CB8AC3E}">
        <p14:creationId xmlns:p14="http://schemas.microsoft.com/office/powerpoint/2010/main" val="1611316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D2864A0-AF67-4D2A-897E-8B93A824AA45}" type="datetime5">
              <a:rPr lang="en-US" smtClean="0"/>
              <a:t>8-Dec-14</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ZERTTEU RESEARCH INSTITUTE</a:t>
            </a:r>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0F73336E-E7B9-4EF6-B738-E80A289CE653}" type="slidenum">
              <a:rPr lang="en-US" smtClean="0"/>
              <a:t>‹#›</a:t>
            </a:fld>
            <a:endParaRPr lang="en-US"/>
          </a:p>
        </p:txBody>
      </p:sp>
    </p:spTree>
    <p:extLst>
      <p:ext uri="{BB962C8B-B14F-4D97-AF65-F5344CB8AC3E}">
        <p14:creationId xmlns:p14="http://schemas.microsoft.com/office/powerpoint/2010/main" val="103640039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hf hdr="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mailto:zertteu@outlook.co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9994" y="2404534"/>
            <a:ext cx="8444009" cy="1646302"/>
          </a:xfrm>
        </p:spPr>
        <p:txBody>
          <a:bodyPr/>
          <a:lstStyle/>
          <a:p>
            <a:r>
              <a:rPr lang="en-US" dirty="0" smtClean="0"/>
              <a:t>Transparency and Accountability in Budgets </a:t>
            </a:r>
            <a:endParaRPr lang="en-US" dirty="0"/>
          </a:p>
        </p:txBody>
      </p:sp>
      <p:sp>
        <p:nvSpPr>
          <p:cNvPr id="3" name="Subtitle 2"/>
          <p:cNvSpPr>
            <a:spLocks noGrp="1"/>
          </p:cNvSpPr>
          <p:nvPr>
            <p:ph type="subTitle" idx="1"/>
          </p:nvPr>
        </p:nvSpPr>
        <p:spPr>
          <a:xfrm>
            <a:off x="1507067" y="4050833"/>
            <a:ext cx="7766936" cy="1885733"/>
          </a:xfrm>
        </p:spPr>
        <p:txBody>
          <a:bodyPr>
            <a:normAutofit/>
          </a:bodyPr>
          <a:lstStyle/>
          <a:p>
            <a:r>
              <a:rPr lang="en-GB" i="1" dirty="0" smtClean="0"/>
              <a:t>Discussion </a:t>
            </a:r>
            <a:r>
              <a:rPr lang="en-GB" i="1" dirty="0"/>
              <a:t>why budget transparency is critical to anti-corruption work </a:t>
            </a:r>
            <a:endParaRPr lang="en-GB" i="1" dirty="0" smtClean="0"/>
          </a:p>
          <a:p>
            <a:r>
              <a:rPr lang="en-GB" i="1" dirty="0" smtClean="0"/>
              <a:t>The </a:t>
            </a:r>
            <a:r>
              <a:rPr lang="en-GB" i="1" dirty="0"/>
              <a:t>role </a:t>
            </a:r>
            <a:r>
              <a:rPr lang="en-GB" i="1" dirty="0" smtClean="0"/>
              <a:t>of civil society</a:t>
            </a:r>
          </a:p>
          <a:p>
            <a:r>
              <a:rPr lang="en-GB" i="1" dirty="0" smtClean="0"/>
              <a:t>Zhanibek Khassan, ZERTTEU RESEARCH INSTITUTE</a:t>
            </a:r>
          </a:p>
          <a:p>
            <a:r>
              <a:rPr lang="en-GB" i="1" dirty="0" err="1" smtClean="0"/>
              <a:t>Budva</a:t>
            </a:r>
            <a:r>
              <a:rPr lang="en-GB" i="1" dirty="0" smtClean="0"/>
              <a:t>, Montenegro, 19-20 November 2014 </a:t>
            </a:r>
            <a:endParaRPr lang="en-US" dirty="0"/>
          </a:p>
        </p:txBody>
      </p:sp>
    </p:spTree>
    <p:extLst>
      <p:ext uri="{BB962C8B-B14F-4D97-AF65-F5344CB8AC3E}">
        <p14:creationId xmlns:p14="http://schemas.microsoft.com/office/powerpoint/2010/main" val="688213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a:t>
            </a:r>
            <a:endParaRPr lang="en-US" dirty="0"/>
          </a:p>
        </p:txBody>
      </p:sp>
      <p:sp>
        <p:nvSpPr>
          <p:cNvPr id="3" name="Content Placeholder 2"/>
          <p:cNvSpPr>
            <a:spLocks noGrp="1"/>
          </p:cNvSpPr>
          <p:nvPr>
            <p:ph idx="1"/>
          </p:nvPr>
        </p:nvSpPr>
        <p:spPr/>
        <p:txBody>
          <a:bodyPr/>
          <a:lstStyle/>
          <a:p>
            <a:r>
              <a:rPr lang="en-GB" i="1" dirty="0" smtClean="0"/>
              <a:t>Why budget </a:t>
            </a:r>
            <a:r>
              <a:rPr lang="en-GB" i="1" dirty="0"/>
              <a:t>transparency is critical to anti-corruption work and the role civil society could </a:t>
            </a:r>
            <a:r>
              <a:rPr lang="en-GB" i="1" dirty="0" smtClean="0"/>
              <a:t>and should </a:t>
            </a:r>
            <a:r>
              <a:rPr lang="en-GB" i="1" dirty="0"/>
              <a:t>play in this </a:t>
            </a:r>
            <a:r>
              <a:rPr lang="en-GB" i="1" dirty="0" smtClean="0"/>
              <a:t>context</a:t>
            </a:r>
          </a:p>
          <a:p>
            <a:r>
              <a:rPr lang="en-GB" i="1" dirty="0" smtClean="0"/>
              <a:t>How to </a:t>
            </a:r>
            <a:r>
              <a:rPr lang="en-GB" i="1" dirty="0"/>
              <a:t>facilitate an exchange of experiences and best </a:t>
            </a:r>
            <a:r>
              <a:rPr lang="en-GB" i="1" dirty="0" smtClean="0"/>
              <a:t>practices</a:t>
            </a:r>
          </a:p>
          <a:p>
            <a:r>
              <a:rPr lang="en-GB" i="1" dirty="0" smtClean="0"/>
              <a:t>And how to </a:t>
            </a:r>
            <a:r>
              <a:rPr lang="en-GB" i="1" dirty="0"/>
              <a:t>strengthen cross-national networks and coalitions</a:t>
            </a:r>
            <a:endParaRPr lang="en-US" dirty="0"/>
          </a:p>
        </p:txBody>
      </p:sp>
      <p:sp>
        <p:nvSpPr>
          <p:cNvPr id="6" name="Date Placeholder 5"/>
          <p:cNvSpPr>
            <a:spLocks noGrp="1"/>
          </p:cNvSpPr>
          <p:nvPr>
            <p:ph type="dt" sz="half" idx="10"/>
          </p:nvPr>
        </p:nvSpPr>
        <p:spPr/>
        <p:txBody>
          <a:bodyPr/>
          <a:lstStyle/>
          <a:p>
            <a:fld id="{F53DE69C-FC3D-4720-8435-6B831707474F}" type="datetime5">
              <a:rPr lang="en-US" smtClean="0"/>
              <a:t>8-Dec-14</a:t>
            </a:fld>
            <a:endParaRPr lang="en-US"/>
          </a:p>
        </p:txBody>
      </p:sp>
      <p:sp>
        <p:nvSpPr>
          <p:cNvPr id="7" name="Footer Placeholder 6"/>
          <p:cNvSpPr>
            <a:spLocks noGrp="1"/>
          </p:cNvSpPr>
          <p:nvPr>
            <p:ph type="ftr" sz="quarter" idx="11"/>
          </p:nvPr>
        </p:nvSpPr>
        <p:spPr/>
        <p:txBody>
          <a:bodyPr/>
          <a:lstStyle/>
          <a:p>
            <a:r>
              <a:rPr lang="en-US" smtClean="0"/>
              <a:t>ZERTTEU RESEARCH INSTITUTE</a:t>
            </a:r>
            <a:endParaRPr lang="en-US"/>
          </a:p>
        </p:txBody>
      </p:sp>
      <p:sp>
        <p:nvSpPr>
          <p:cNvPr id="8" name="Slide Number Placeholder 7"/>
          <p:cNvSpPr>
            <a:spLocks noGrp="1"/>
          </p:cNvSpPr>
          <p:nvPr>
            <p:ph type="sldNum" sz="quarter" idx="12"/>
          </p:nvPr>
        </p:nvSpPr>
        <p:spPr/>
        <p:txBody>
          <a:bodyPr/>
          <a:lstStyle/>
          <a:p>
            <a:fld id="{0F73336E-E7B9-4EF6-B738-E80A289CE653}" type="slidenum">
              <a:rPr lang="en-US" smtClean="0"/>
              <a:t>10</a:t>
            </a:fld>
            <a:endParaRPr lang="en-US"/>
          </a:p>
        </p:txBody>
      </p:sp>
    </p:spTree>
    <p:extLst>
      <p:ext uri="{BB962C8B-B14F-4D97-AF65-F5344CB8AC3E}">
        <p14:creationId xmlns:p14="http://schemas.microsoft.com/office/powerpoint/2010/main" val="36304691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of the presentation </a:t>
            </a:r>
            <a:endParaRPr lang="en-US" dirty="0"/>
          </a:p>
        </p:txBody>
      </p:sp>
      <p:sp>
        <p:nvSpPr>
          <p:cNvPr id="3" name="Content Placeholder 2"/>
          <p:cNvSpPr>
            <a:spLocks noGrp="1"/>
          </p:cNvSpPr>
          <p:nvPr>
            <p:ph idx="1"/>
          </p:nvPr>
        </p:nvSpPr>
        <p:spPr/>
        <p:txBody>
          <a:bodyPr/>
          <a:lstStyle/>
          <a:p>
            <a:r>
              <a:rPr lang="en-GB" dirty="0" smtClean="0"/>
              <a:t>Short background</a:t>
            </a:r>
          </a:p>
          <a:p>
            <a:r>
              <a:rPr lang="en-GB" dirty="0" smtClean="0"/>
              <a:t>Constructive </a:t>
            </a:r>
            <a:r>
              <a:rPr lang="en-GB" dirty="0"/>
              <a:t>and effective engagement with governments </a:t>
            </a:r>
            <a:r>
              <a:rPr lang="en-GB" dirty="0" smtClean="0"/>
              <a:t>(OBI &amp; OLBI)</a:t>
            </a:r>
            <a:endParaRPr lang="en-US" dirty="0"/>
          </a:p>
          <a:p>
            <a:r>
              <a:rPr lang="en-GB" dirty="0" smtClean="0"/>
              <a:t>International </a:t>
            </a:r>
            <a:r>
              <a:rPr lang="en-GB" dirty="0"/>
              <a:t>advocacy as a point of leverage </a:t>
            </a:r>
            <a:r>
              <a:rPr lang="en-GB" dirty="0" smtClean="0"/>
              <a:t>(international networks on budget transparency and methodological assistance); </a:t>
            </a:r>
            <a:endParaRPr lang="en-US" dirty="0"/>
          </a:p>
          <a:p>
            <a:r>
              <a:rPr lang="en-GB" dirty="0" smtClean="0"/>
              <a:t>Civic </a:t>
            </a:r>
            <a:r>
              <a:rPr lang="en-GB" dirty="0"/>
              <a:t>mobilization around tangible issues, i.e. working with population around the topics of corruption in education, public health, access to resources, and others to generate pressure against the government and other powerful stakeholders.  </a:t>
            </a:r>
            <a:endParaRPr lang="en-US" dirty="0"/>
          </a:p>
          <a:p>
            <a:endParaRPr lang="en-US" dirty="0"/>
          </a:p>
        </p:txBody>
      </p:sp>
      <p:sp>
        <p:nvSpPr>
          <p:cNvPr id="6" name="Date Placeholder 5"/>
          <p:cNvSpPr>
            <a:spLocks noGrp="1"/>
          </p:cNvSpPr>
          <p:nvPr>
            <p:ph type="dt" sz="half" idx="10"/>
          </p:nvPr>
        </p:nvSpPr>
        <p:spPr/>
        <p:txBody>
          <a:bodyPr/>
          <a:lstStyle/>
          <a:p>
            <a:fld id="{44267C7D-4953-4ADC-BB34-BFB27F703418}" type="datetime5">
              <a:rPr lang="en-US" smtClean="0"/>
              <a:t>8-Dec-14</a:t>
            </a:fld>
            <a:endParaRPr lang="en-US"/>
          </a:p>
        </p:txBody>
      </p:sp>
      <p:sp>
        <p:nvSpPr>
          <p:cNvPr id="7" name="Footer Placeholder 6"/>
          <p:cNvSpPr>
            <a:spLocks noGrp="1"/>
          </p:cNvSpPr>
          <p:nvPr>
            <p:ph type="ftr" sz="quarter" idx="11"/>
          </p:nvPr>
        </p:nvSpPr>
        <p:spPr/>
        <p:txBody>
          <a:bodyPr/>
          <a:lstStyle/>
          <a:p>
            <a:r>
              <a:rPr lang="en-US" smtClean="0"/>
              <a:t>ZERTTEU RESEARCH INSTITUTE</a:t>
            </a:r>
            <a:endParaRPr lang="en-US"/>
          </a:p>
        </p:txBody>
      </p:sp>
      <p:sp>
        <p:nvSpPr>
          <p:cNvPr id="8" name="Slide Number Placeholder 7"/>
          <p:cNvSpPr>
            <a:spLocks noGrp="1"/>
          </p:cNvSpPr>
          <p:nvPr>
            <p:ph type="sldNum" sz="quarter" idx="12"/>
          </p:nvPr>
        </p:nvSpPr>
        <p:spPr/>
        <p:txBody>
          <a:bodyPr/>
          <a:lstStyle/>
          <a:p>
            <a:fld id="{0F73336E-E7B9-4EF6-B738-E80A289CE653}" type="slidenum">
              <a:rPr lang="en-US" smtClean="0"/>
              <a:t>2</a:t>
            </a:fld>
            <a:endParaRPr lang="en-US"/>
          </a:p>
        </p:txBody>
      </p:sp>
    </p:spTree>
    <p:extLst>
      <p:ext uri="{BB962C8B-B14F-4D97-AF65-F5344CB8AC3E}">
        <p14:creationId xmlns:p14="http://schemas.microsoft.com/office/powerpoint/2010/main" val="3601277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Short background </a:t>
            </a:r>
            <a:endParaRPr lang="en-US" dirty="0"/>
          </a:p>
        </p:txBody>
      </p:sp>
      <p:sp>
        <p:nvSpPr>
          <p:cNvPr id="3" name="Content Placeholder 2"/>
          <p:cNvSpPr>
            <a:spLocks noGrp="1"/>
          </p:cNvSpPr>
          <p:nvPr>
            <p:ph idx="1"/>
          </p:nvPr>
        </p:nvSpPr>
        <p:spPr/>
        <p:txBody>
          <a:bodyPr/>
          <a:lstStyle/>
          <a:p>
            <a:r>
              <a:rPr lang="en-US" dirty="0" smtClean="0"/>
              <a:t>2003: first attempts to budget transparency – no systemic approach </a:t>
            </a:r>
          </a:p>
          <a:p>
            <a:r>
              <a:rPr lang="en-US" dirty="0" smtClean="0"/>
              <a:t>2005 – 2007: nationwide project on budget transparency and access to budget information; support from Deputies of the Parliament and Budget Guide Development </a:t>
            </a:r>
          </a:p>
          <a:p>
            <a:r>
              <a:rPr lang="en-US" dirty="0" smtClean="0"/>
              <a:t>2007 – 2009: Systemic capacity building (Annual Budget schools – 250 NGOs trained), National and Local budget monitoring, International and National Advocacy campaigns – OBI &amp; National Budget Network of Kazakhstan</a:t>
            </a:r>
          </a:p>
          <a:p>
            <a:r>
              <a:rPr lang="en-US" dirty="0" smtClean="0"/>
              <a:t>2010 – 2013: Changes within Institutions and Practices (Citizens budget</a:t>
            </a:r>
          </a:p>
          <a:p>
            <a:r>
              <a:rPr lang="en-US" dirty="0" smtClean="0"/>
              <a:t>2014 - …: Capacity building &amp; Research, Local budget transparency and local self-governance practices </a:t>
            </a:r>
          </a:p>
          <a:p>
            <a:endParaRPr lang="en-US" dirty="0"/>
          </a:p>
        </p:txBody>
      </p:sp>
      <p:sp>
        <p:nvSpPr>
          <p:cNvPr id="6" name="Date Placeholder 5"/>
          <p:cNvSpPr>
            <a:spLocks noGrp="1"/>
          </p:cNvSpPr>
          <p:nvPr>
            <p:ph type="dt" sz="half" idx="10"/>
          </p:nvPr>
        </p:nvSpPr>
        <p:spPr/>
        <p:txBody>
          <a:bodyPr/>
          <a:lstStyle/>
          <a:p>
            <a:fld id="{EAA8BF8F-84AC-443A-B580-10FEDE18533C}" type="datetime5">
              <a:rPr lang="en-US" smtClean="0"/>
              <a:t>8-Dec-14</a:t>
            </a:fld>
            <a:endParaRPr lang="en-US"/>
          </a:p>
        </p:txBody>
      </p:sp>
      <p:sp>
        <p:nvSpPr>
          <p:cNvPr id="7" name="Footer Placeholder 6"/>
          <p:cNvSpPr>
            <a:spLocks noGrp="1"/>
          </p:cNvSpPr>
          <p:nvPr>
            <p:ph type="ftr" sz="quarter" idx="11"/>
          </p:nvPr>
        </p:nvSpPr>
        <p:spPr/>
        <p:txBody>
          <a:bodyPr/>
          <a:lstStyle/>
          <a:p>
            <a:r>
              <a:rPr lang="en-US" smtClean="0"/>
              <a:t>ZERTTEU RESEARCH INSTITUTE</a:t>
            </a:r>
            <a:endParaRPr lang="en-US"/>
          </a:p>
        </p:txBody>
      </p:sp>
      <p:sp>
        <p:nvSpPr>
          <p:cNvPr id="8" name="Slide Number Placeholder 7"/>
          <p:cNvSpPr>
            <a:spLocks noGrp="1"/>
          </p:cNvSpPr>
          <p:nvPr>
            <p:ph type="sldNum" sz="quarter" idx="12"/>
          </p:nvPr>
        </p:nvSpPr>
        <p:spPr/>
        <p:txBody>
          <a:bodyPr/>
          <a:lstStyle/>
          <a:p>
            <a:fld id="{0F73336E-E7B9-4EF6-B738-E80A289CE653}" type="slidenum">
              <a:rPr lang="en-US" smtClean="0"/>
              <a:t>3</a:t>
            </a:fld>
            <a:endParaRPr lang="en-US"/>
          </a:p>
        </p:txBody>
      </p:sp>
    </p:spTree>
    <p:extLst>
      <p:ext uri="{BB962C8B-B14F-4D97-AF65-F5344CB8AC3E}">
        <p14:creationId xmlns:p14="http://schemas.microsoft.com/office/powerpoint/2010/main" val="40582701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Constructive and effective engagement with governments (OBI &amp; OLBI</a:t>
            </a:r>
            <a:r>
              <a:rPr lang="en-GB" dirty="0" smtClean="0"/>
              <a:t>)</a:t>
            </a:r>
            <a:endParaRPr lang="en-US" dirty="0"/>
          </a:p>
        </p:txBody>
      </p:sp>
      <p:sp>
        <p:nvSpPr>
          <p:cNvPr id="3" name="Content Placeholder 2"/>
          <p:cNvSpPr>
            <a:spLocks noGrp="1"/>
          </p:cNvSpPr>
          <p:nvPr>
            <p:ph idx="1"/>
          </p:nvPr>
        </p:nvSpPr>
        <p:spPr>
          <a:xfrm>
            <a:off x="677334" y="2160589"/>
            <a:ext cx="8596668" cy="4057331"/>
          </a:xfrm>
        </p:spPr>
        <p:txBody>
          <a:bodyPr>
            <a:normAutofit/>
          </a:bodyPr>
          <a:lstStyle/>
          <a:p>
            <a:r>
              <a:rPr lang="en-US" dirty="0" smtClean="0"/>
              <a:t>Open Budget Index of International Budget Partnership - 2006, 2008, 2010, 2012, … 2014</a:t>
            </a:r>
          </a:p>
          <a:p>
            <a:pPr lvl="1"/>
            <a:r>
              <a:rPr lang="en-US" dirty="0" smtClean="0"/>
              <a:t>Each publication presented to the line ministries</a:t>
            </a:r>
          </a:p>
          <a:p>
            <a:pPr lvl="1"/>
            <a:r>
              <a:rPr lang="en-US" dirty="0" smtClean="0"/>
              <a:t>The first Citizens Budget published and available on all government web-pages </a:t>
            </a:r>
          </a:p>
          <a:p>
            <a:pPr lvl="1"/>
            <a:r>
              <a:rPr lang="en-US" dirty="0" smtClean="0"/>
              <a:t>No significant changes due to the absence of institutional reforms and changes </a:t>
            </a:r>
            <a:endParaRPr lang="en-US" dirty="0"/>
          </a:p>
          <a:p>
            <a:r>
              <a:rPr lang="en-US" dirty="0" smtClean="0"/>
              <a:t>Open local budget index – 2011, 2013 … 2015 </a:t>
            </a:r>
          </a:p>
          <a:p>
            <a:pPr lvl="1"/>
            <a:r>
              <a:rPr lang="en-US" dirty="0" smtClean="0"/>
              <a:t>Main focus on availability of the budget data &amp; citizens participation</a:t>
            </a:r>
          </a:p>
          <a:p>
            <a:pPr lvl="1"/>
            <a:r>
              <a:rPr lang="en-US" dirty="0" smtClean="0"/>
              <a:t>Average access to budget information and low participatory budgeting </a:t>
            </a:r>
          </a:p>
          <a:p>
            <a:pPr lvl="1"/>
            <a:r>
              <a:rPr lang="en-US" dirty="0" smtClean="0"/>
              <a:t>The OLBI should be used as a tool to measure the local governments effectiveness </a:t>
            </a:r>
          </a:p>
          <a:p>
            <a:pPr lvl="1"/>
            <a:endParaRPr lang="en-US" dirty="0" smtClean="0"/>
          </a:p>
          <a:p>
            <a:endParaRPr lang="en-US" dirty="0"/>
          </a:p>
        </p:txBody>
      </p:sp>
      <p:sp>
        <p:nvSpPr>
          <p:cNvPr id="6" name="Date Placeholder 5"/>
          <p:cNvSpPr>
            <a:spLocks noGrp="1"/>
          </p:cNvSpPr>
          <p:nvPr>
            <p:ph type="dt" sz="half" idx="10"/>
          </p:nvPr>
        </p:nvSpPr>
        <p:spPr/>
        <p:txBody>
          <a:bodyPr/>
          <a:lstStyle/>
          <a:p>
            <a:fld id="{FB55DE54-34CD-4256-8A6B-80231DAEAFBD}" type="datetime5">
              <a:rPr lang="en-US" smtClean="0"/>
              <a:t>8-Dec-14</a:t>
            </a:fld>
            <a:endParaRPr lang="en-US"/>
          </a:p>
        </p:txBody>
      </p:sp>
      <p:sp>
        <p:nvSpPr>
          <p:cNvPr id="7" name="Footer Placeholder 6"/>
          <p:cNvSpPr>
            <a:spLocks noGrp="1"/>
          </p:cNvSpPr>
          <p:nvPr>
            <p:ph type="ftr" sz="quarter" idx="11"/>
          </p:nvPr>
        </p:nvSpPr>
        <p:spPr/>
        <p:txBody>
          <a:bodyPr/>
          <a:lstStyle/>
          <a:p>
            <a:r>
              <a:rPr lang="en-US" smtClean="0"/>
              <a:t>ZERTTEU RESEARCH INSTITUTE</a:t>
            </a:r>
            <a:endParaRPr lang="en-US"/>
          </a:p>
        </p:txBody>
      </p:sp>
      <p:sp>
        <p:nvSpPr>
          <p:cNvPr id="8" name="Slide Number Placeholder 7"/>
          <p:cNvSpPr>
            <a:spLocks noGrp="1"/>
          </p:cNvSpPr>
          <p:nvPr>
            <p:ph type="sldNum" sz="quarter" idx="12"/>
          </p:nvPr>
        </p:nvSpPr>
        <p:spPr/>
        <p:txBody>
          <a:bodyPr/>
          <a:lstStyle/>
          <a:p>
            <a:fld id="{0F73336E-E7B9-4EF6-B738-E80A289CE653}" type="slidenum">
              <a:rPr lang="en-US" smtClean="0"/>
              <a:t>4</a:t>
            </a:fld>
            <a:endParaRPr lang="en-US"/>
          </a:p>
        </p:txBody>
      </p:sp>
    </p:spTree>
    <p:extLst>
      <p:ext uri="{BB962C8B-B14F-4D97-AF65-F5344CB8AC3E}">
        <p14:creationId xmlns:p14="http://schemas.microsoft.com/office/powerpoint/2010/main" val="15455063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International advocacy as a point of </a:t>
            </a:r>
            <a:r>
              <a:rPr lang="en-GB" dirty="0" smtClean="0"/>
              <a:t>leverage</a:t>
            </a:r>
            <a:endParaRPr lang="en-US" dirty="0"/>
          </a:p>
        </p:txBody>
      </p:sp>
      <p:sp>
        <p:nvSpPr>
          <p:cNvPr id="3" name="Content Placeholder 2"/>
          <p:cNvSpPr>
            <a:spLocks noGrp="1"/>
          </p:cNvSpPr>
          <p:nvPr>
            <p:ph idx="1"/>
          </p:nvPr>
        </p:nvSpPr>
        <p:spPr>
          <a:xfrm>
            <a:off x="677334" y="2160589"/>
            <a:ext cx="8596668" cy="4057331"/>
          </a:xfrm>
        </p:spPr>
        <p:txBody>
          <a:bodyPr>
            <a:normAutofit/>
          </a:bodyPr>
          <a:lstStyle/>
          <a:p>
            <a:r>
              <a:rPr lang="en-US" dirty="0" smtClean="0"/>
              <a:t>International Budge Movement – Make Budget Public NOW!</a:t>
            </a:r>
          </a:p>
          <a:p>
            <a:r>
              <a:rPr lang="en-US" dirty="0" smtClean="0"/>
              <a:t>Open Budget Index of International Budget Partnership </a:t>
            </a:r>
          </a:p>
          <a:p>
            <a:pPr lvl="1"/>
            <a:r>
              <a:rPr lang="en-US" dirty="0" smtClean="0"/>
              <a:t>Among 100 states Kazakhstan has 48 points out of 100 (average budget transparency)</a:t>
            </a:r>
          </a:p>
          <a:p>
            <a:pPr lvl="1"/>
            <a:r>
              <a:rPr lang="en-US" dirty="0" smtClean="0"/>
              <a:t>Russia, Ukraine and Mongolia have higher score, Kyrgyzstan and Tajikistan lower </a:t>
            </a:r>
          </a:p>
          <a:p>
            <a:r>
              <a:rPr lang="en-US" dirty="0" smtClean="0"/>
              <a:t>Open local budget index </a:t>
            </a:r>
          </a:p>
          <a:p>
            <a:pPr lvl="1"/>
            <a:r>
              <a:rPr lang="en-US" dirty="0" smtClean="0"/>
              <a:t>International Budget Partnership Methodological Support </a:t>
            </a:r>
          </a:p>
          <a:p>
            <a:pPr lvl="1"/>
            <a:r>
              <a:rPr lang="en-US" dirty="0" smtClean="0"/>
              <a:t>Based on the experience and practices of 8 pilot countries </a:t>
            </a:r>
          </a:p>
          <a:p>
            <a:pPr lvl="1"/>
            <a:endParaRPr lang="en-US" dirty="0" smtClean="0"/>
          </a:p>
          <a:p>
            <a:pPr lvl="1"/>
            <a:endParaRPr lang="en-US" dirty="0" smtClean="0"/>
          </a:p>
          <a:p>
            <a:endParaRPr lang="en-US" dirty="0"/>
          </a:p>
        </p:txBody>
      </p:sp>
      <p:sp>
        <p:nvSpPr>
          <p:cNvPr id="6" name="Date Placeholder 5"/>
          <p:cNvSpPr>
            <a:spLocks noGrp="1"/>
          </p:cNvSpPr>
          <p:nvPr>
            <p:ph type="dt" sz="half" idx="10"/>
          </p:nvPr>
        </p:nvSpPr>
        <p:spPr/>
        <p:txBody>
          <a:bodyPr/>
          <a:lstStyle/>
          <a:p>
            <a:fld id="{3F6F3F96-C0B3-40D4-A2D3-E285AD98E7C1}" type="datetime5">
              <a:rPr lang="en-US" smtClean="0"/>
              <a:t>8-Dec-14</a:t>
            </a:fld>
            <a:endParaRPr lang="en-US"/>
          </a:p>
        </p:txBody>
      </p:sp>
      <p:sp>
        <p:nvSpPr>
          <p:cNvPr id="7" name="Footer Placeholder 6"/>
          <p:cNvSpPr>
            <a:spLocks noGrp="1"/>
          </p:cNvSpPr>
          <p:nvPr>
            <p:ph type="ftr" sz="quarter" idx="11"/>
          </p:nvPr>
        </p:nvSpPr>
        <p:spPr/>
        <p:txBody>
          <a:bodyPr/>
          <a:lstStyle/>
          <a:p>
            <a:r>
              <a:rPr lang="en-US" smtClean="0"/>
              <a:t>ZERTTEU RESEARCH INSTITUTE</a:t>
            </a:r>
            <a:endParaRPr lang="en-US"/>
          </a:p>
        </p:txBody>
      </p:sp>
      <p:sp>
        <p:nvSpPr>
          <p:cNvPr id="8" name="Slide Number Placeholder 7"/>
          <p:cNvSpPr>
            <a:spLocks noGrp="1"/>
          </p:cNvSpPr>
          <p:nvPr>
            <p:ph type="sldNum" sz="quarter" idx="12"/>
          </p:nvPr>
        </p:nvSpPr>
        <p:spPr/>
        <p:txBody>
          <a:bodyPr/>
          <a:lstStyle/>
          <a:p>
            <a:fld id="{0F73336E-E7B9-4EF6-B738-E80A289CE653}" type="slidenum">
              <a:rPr lang="en-US" smtClean="0"/>
              <a:t>5</a:t>
            </a:fld>
            <a:endParaRPr lang="en-US"/>
          </a:p>
        </p:txBody>
      </p:sp>
    </p:spTree>
    <p:extLst>
      <p:ext uri="{BB962C8B-B14F-4D97-AF65-F5344CB8AC3E}">
        <p14:creationId xmlns:p14="http://schemas.microsoft.com/office/powerpoint/2010/main" val="26486273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Civic mobilization around tangible issues</a:t>
            </a:r>
            <a:endParaRPr lang="en-US" dirty="0"/>
          </a:p>
        </p:txBody>
      </p:sp>
      <p:sp>
        <p:nvSpPr>
          <p:cNvPr id="3" name="Content Placeholder 2"/>
          <p:cNvSpPr>
            <a:spLocks noGrp="1"/>
          </p:cNvSpPr>
          <p:nvPr>
            <p:ph idx="1"/>
          </p:nvPr>
        </p:nvSpPr>
        <p:spPr/>
        <p:txBody>
          <a:bodyPr>
            <a:normAutofit lnSpcReduction="10000"/>
          </a:bodyPr>
          <a:lstStyle/>
          <a:p>
            <a:r>
              <a:rPr lang="en-US" dirty="0" smtClean="0"/>
              <a:t>Cooperation with other Programs of the Foundation using existing networks of NGOs/CSOs</a:t>
            </a:r>
          </a:p>
          <a:p>
            <a:pPr lvl="1"/>
            <a:r>
              <a:rPr lang="en-US" dirty="0" smtClean="0"/>
              <a:t>Legal Reforms Program (monitoring of the expenditures penal system)</a:t>
            </a:r>
          </a:p>
          <a:p>
            <a:pPr lvl="1"/>
            <a:r>
              <a:rPr lang="en-US" dirty="0" smtClean="0"/>
              <a:t>Media support program (Investigative Journalism – 3 y., Economic Journalism – 3 y.)</a:t>
            </a:r>
          </a:p>
          <a:p>
            <a:pPr lvl="1"/>
            <a:r>
              <a:rPr lang="en-US" dirty="0" smtClean="0"/>
              <a:t>Youth Program (monitoring of the state expenditures on youth policy) </a:t>
            </a:r>
            <a:endParaRPr lang="en-US" dirty="0"/>
          </a:p>
          <a:p>
            <a:r>
              <a:rPr lang="en-US" dirty="0" smtClean="0"/>
              <a:t>The Budget Transparency and Public Accountability Program / Public Finance Transparency Program</a:t>
            </a:r>
          </a:p>
          <a:p>
            <a:pPr lvl="1"/>
            <a:r>
              <a:rPr lang="en-US" dirty="0" smtClean="0"/>
              <a:t>Health – access to quality medical services, medicine procurement…</a:t>
            </a:r>
          </a:p>
          <a:p>
            <a:pPr lvl="1"/>
            <a:r>
              <a:rPr lang="en-US" dirty="0" smtClean="0"/>
              <a:t>Education – access to quality education in rural area, per capita school financing …</a:t>
            </a:r>
          </a:p>
          <a:p>
            <a:pPr lvl="1"/>
            <a:r>
              <a:rPr lang="en-US" dirty="0" smtClean="0"/>
              <a:t>Social security – development of the social rehabilitation program</a:t>
            </a:r>
          </a:p>
          <a:p>
            <a:pPr lvl="1"/>
            <a:r>
              <a:rPr lang="en-US" dirty="0" smtClean="0"/>
              <a:t>National Wealth (Oil) Fund management – transparency, accountability and institutionalization  </a:t>
            </a:r>
            <a:endParaRPr lang="en-US" dirty="0"/>
          </a:p>
        </p:txBody>
      </p:sp>
      <p:sp>
        <p:nvSpPr>
          <p:cNvPr id="6" name="Date Placeholder 5"/>
          <p:cNvSpPr>
            <a:spLocks noGrp="1"/>
          </p:cNvSpPr>
          <p:nvPr>
            <p:ph type="dt" sz="half" idx="10"/>
          </p:nvPr>
        </p:nvSpPr>
        <p:spPr/>
        <p:txBody>
          <a:bodyPr/>
          <a:lstStyle/>
          <a:p>
            <a:fld id="{B929AC35-48DD-47D5-BA28-509AB52D8446}" type="datetime5">
              <a:rPr lang="en-US" smtClean="0"/>
              <a:t>8-Dec-14</a:t>
            </a:fld>
            <a:endParaRPr lang="en-US"/>
          </a:p>
        </p:txBody>
      </p:sp>
      <p:sp>
        <p:nvSpPr>
          <p:cNvPr id="7" name="Footer Placeholder 6"/>
          <p:cNvSpPr>
            <a:spLocks noGrp="1"/>
          </p:cNvSpPr>
          <p:nvPr>
            <p:ph type="ftr" sz="quarter" idx="11"/>
          </p:nvPr>
        </p:nvSpPr>
        <p:spPr/>
        <p:txBody>
          <a:bodyPr/>
          <a:lstStyle/>
          <a:p>
            <a:r>
              <a:rPr lang="en-US" smtClean="0"/>
              <a:t>ZERTTEU RESEARCH INSTITUTE</a:t>
            </a:r>
            <a:endParaRPr lang="en-US"/>
          </a:p>
        </p:txBody>
      </p:sp>
      <p:sp>
        <p:nvSpPr>
          <p:cNvPr id="8" name="Slide Number Placeholder 7"/>
          <p:cNvSpPr>
            <a:spLocks noGrp="1"/>
          </p:cNvSpPr>
          <p:nvPr>
            <p:ph type="sldNum" sz="quarter" idx="12"/>
          </p:nvPr>
        </p:nvSpPr>
        <p:spPr/>
        <p:txBody>
          <a:bodyPr/>
          <a:lstStyle/>
          <a:p>
            <a:fld id="{0F73336E-E7B9-4EF6-B738-E80A289CE653}" type="slidenum">
              <a:rPr lang="en-US" smtClean="0"/>
              <a:t>6</a:t>
            </a:fld>
            <a:endParaRPr lang="en-US"/>
          </a:p>
        </p:txBody>
      </p:sp>
    </p:spTree>
    <p:extLst>
      <p:ext uri="{BB962C8B-B14F-4D97-AF65-F5344CB8AC3E}">
        <p14:creationId xmlns:p14="http://schemas.microsoft.com/office/powerpoint/2010/main" val="33142771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findings – </a:t>
            </a:r>
            <a:r>
              <a:rPr lang="en-US" dirty="0" smtClean="0"/>
              <a:t>negative &amp; neutral </a:t>
            </a:r>
            <a:endParaRPr lang="en-US" dirty="0"/>
          </a:p>
        </p:txBody>
      </p:sp>
      <p:sp>
        <p:nvSpPr>
          <p:cNvPr id="3" name="Content Placeholder 2"/>
          <p:cNvSpPr>
            <a:spLocks noGrp="1"/>
          </p:cNvSpPr>
          <p:nvPr>
            <p:ph idx="1"/>
          </p:nvPr>
        </p:nvSpPr>
        <p:spPr/>
        <p:txBody>
          <a:bodyPr/>
          <a:lstStyle/>
          <a:p>
            <a:r>
              <a:rPr lang="en-US" dirty="0" smtClean="0"/>
              <a:t>Institutional reforms require more efforts and lack of political will </a:t>
            </a:r>
          </a:p>
          <a:p>
            <a:r>
              <a:rPr lang="en-US" dirty="0" smtClean="0"/>
              <a:t>Necessity to use the leverage of International Developmental Institutions (WB, ADB, EBRD, OECD) and their initiatives and practices </a:t>
            </a:r>
          </a:p>
          <a:p>
            <a:r>
              <a:rPr lang="en-US" dirty="0" smtClean="0"/>
              <a:t>Public engagement and public participation – absence, low quality or capacity of guidelines and best practices to learn </a:t>
            </a:r>
          </a:p>
          <a:p>
            <a:r>
              <a:rPr lang="en-US" dirty="0" smtClean="0"/>
              <a:t>Increasing state budget resources allocated for independent NGOs/CSOs – poor quality and no transparency </a:t>
            </a:r>
          </a:p>
          <a:p>
            <a:r>
              <a:rPr lang="en-US" dirty="0" smtClean="0"/>
              <a:t>Human resources (competencies vs. values) in sector – attribute of developing countries, and competition between business and civil society sector)</a:t>
            </a:r>
          </a:p>
          <a:p>
            <a:r>
              <a:rPr lang="en-US" dirty="0" smtClean="0"/>
              <a:t>Lack of think-tanks and their pro-government work </a:t>
            </a:r>
          </a:p>
          <a:p>
            <a:endParaRPr lang="en-US" dirty="0" smtClean="0"/>
          </a:p>
          <a:p>
            <a:endParaRPr lang="en-US" dirty="0" smtClean="0"/>
          </a:p>
          <a:p>
            <a:endParaRPr lang="en-US" dirty="0" smtClean="0"/>
          </a:p>
        </p:txBody>
      </p:sp>
      <p:sp>
        <p:nvSpPr>
          <p:cNvPr id="6" name="Date Placeholder 5"/>
          <p:cNvSpPr>
            <a:spLocks noGrp="1"/>
          </p:cNvSpPr>
          <p:nvPr>
            <p:ph type="dt" sz="half" idx="10"/>
          </p:nvPr>
        </p:nvSpPr>
        <p:spPr/>
        <p:txBody>
          <a:bodyPr/>
          <a:lstStyle/>
          <a:p>
            <a:fld id="{499356AE-A671-4A5C-B9C6-A35C8D6CE361}" type="datetime5">
              <a:rPr lang="en-US" smtClean="0"/>
              <a:t>8-Dec-14</a:t>
            </a:fld>
            <a:endParaRPr lang="en-US"/>
          </a:p>
        </p:txBody>
      </p:sp>
      <p:sp>
        <p:nvSpPr>
          <p:cNvPr id="7" name="Footer Placeholder 6"/>
          <p:cNvSpPr>
            <a:spLocks noGrp="1"/>
          </p:cNvSpPr>
          <p:nvPr>
            <p:ph type="ftr" sz="quarter" idx="11"/>
          </p:nvPr>
        </p:nvSpPr>
        <p:spPr/>
        <p:txBody>
          <a:bodyPr/>
          <a:lstStyle/>
          <a:p>
            <a:r>
              <a:rPr lang="en-US" smtClean="0"/>
              <a:t>ZERTTEU RESEARCH INSTITUTE</a:t>
            </a:r>
            <a:endParaRPr lang="en-US"/>
          </a:p>
        </p:txBody>
      </p:sp>
      <p:sp>
        <p:nvSpPr>
          <p:cNvPr id="8" name="Slide Number Placeholder 7"/>
          <p:cNvSpPr>
            <a:spLocks noGrp="1"/>
          </p:cNvSpPr>
          <p:nvPr>
            <p:ph type="sldNum" sz="quarter" idx="12"/>
          </p:nvPr>
        </p:nvSpPr>
        <p:spPr/>
        <p:txBody>
          <a:bodyPr/>
          <a:lstStyle/>
          <a:p>
            <a:fld id="{0F73336E-E7B9-4EF6-B738-E80A289CE653}" type="slidenum">
              <a:rPr lang="en-US" smtClean="0"/>
              <a:t>7</a:t>
            </a:fld>
            <a:endParaRPr lang="en-US"/>
          </a:p>
        </p:txBody>
      </p:sp>
    </p:spTree>
    <p:extLst>
      <p:ext uri="{BB962C8B-B14F-4D97-AF65-F5344CB8AC3E}">
        <p14:creationId xmlns:p14="http://schemas.microsoft.com/office/powerpoint/2010/main" val="25962371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findings – positive </a:t>
            </a:r>
            <a:endParaRPr lang="en-US" dirty="0"/>
          </a:p>
        </p:txBody>
      </p:sp>
      <p:sp>
        <p:nvSpPr>
          <p:cNvPr id="3" name="Content Placeholder 2"/>
          <p:cNvSpPr>
            <a:spLocks noGrp="1"/>
          </p:cNvSpPr>
          <p:nvPr>
            <p:ph idx="1"/>
          </p:nvPr>
        </p:nvSpPr>
        <p:spPr/>
        <p:txBody>
          <a:bodyPr/>
          <a:lstStyle/>
          <a:p>
            <a:r>
              <a:rPr lang="en-US" dirty="0" smtClean="0"/>
              <a:t>The effective transparency and accountability programs require </a:t>
            </a:r>
          </a:p>
          <a:p>
            <a:pPr lvl="1"/>
            <a:r>
              <a:rPr lang="en-US" dirty="0" smtClean="0"/>
              <a:t>Complementary efforts at international and national levels </a:t>
            </a:r>
          </a:p>
          <a:p>
            <a:pPr lvl="2"/>
            <a:r>
              <a:rPr lang="en-US" dirty="0" smtClean="0"/>
              <a:t>(the state is not alone)</a:t>
            </a:r>
          </a:p>
          <a:p>
            <a:pPr lvl="1"/>
            <a:r>
              <a:rPr lang="en-US" dirty="0" smtClean="0"/>
              <a:t>Capacity building activities implemented with Learning-By-Doing approach </a:t>
            </a:r>
          </a:p>
          <a:p>
            <a:pPr lvl="2"/>
            <a:r>
              <a:rPr lang="en-US" dirty="0" smtClean="0"/>
              <a:t>(follow-ups)</a:t>
            </a:r>
          </a:p>
          <a:p>
            <a:pPr lvl="1"/>
            <a:r>
              <a:rPr lang="en-US" dirty="0" smtClean="0"/>
              <a:t>Quality research and guidelines tools together with information campaigns </a:t>
            </a:r>
          </a:p>
          <a:p>
            <a:pPr lvl="2"/>
            <a:r>
              <a:rPr lang="en-US" dirty="0" smtClean="0"/>
              <a:t>(do not compromise to any of these)</a:t>
            </a:r>
          </a:p>
          <a:p>
            <a:pPr lvl="1"/>
            <a:r>
              <a:rPr lang="en-US" dirty="0" smtClean="0"/>
              <a:t>International, National and Targeted Advocacy Campaigns </a:t>
            </a:r>
          </a:p>
          <a:p>
            <a:pPr lvl="2"/>
            <a:r>
              <a:rPr lang="en-US" dirty="0" smtClean="0"/>
              <a:t>(be flexible) </a:t>
            </a:r>
          </a:p>
          <a:p>
            <a:pPr lvl="1"/>
            <a:r>
              <a:rPr lang="en-US" dirty="0" smtClean="0"/>
              <a:t>Committed staff </a:t>
            </a:r>
          </a:p>
          <a:p>
            <a:pPr lvl="1"/>
            <a:endParaRPr lang="en-US" dirty="0" smtClean="0"/>
          </a:p>
          <a:p>
            <a:pPr lvl="1"/>
            <a:endParaRPr lang="en-US" dirty="0" smtClean="0"/>
          </a:p>
          <a:p>
            <a:pPr lvl="1"/>
            <a:endParaRPr lang="en-US" dirty="0"/>
          </a:p>
        </p:txBody>
      </p:sp>
      <p:sp>
        <p:nvSpPr>
          <p:cNvPr id="6" name="Date Placeholder 5"/>
          <p:cNvSpPr>
            <a:spLocks noGrp="1"/>
          </p:cNvSpPr>
          <p:nvPr>
            <p:ph type="dt" sz="half" idx="10"/>
          </p:nvPr>
        </p:nvSpPr>
        <p:spPr/>
        <p:txBody>
          <a:bodyPr/>
          <a:lstStyle/>
          <a:p>
            <a:fld id="{BD8B5373-D29E-4533-925D-754D496BBC25}" type="datetime5">
              <a:rPr lang="en-US" smtClean="0"/>
              <a:t>8-Dec-14</a:t>
            </a:fld>
            <a:endParaRPr lang="en-US"/>
          </a:p>
        </p:txBody>
      </p:sp>
      <p:sp>
        <p:nvSpPr>
          <p:cNvPr id="7" name="Footer Placeholder 6"/>
          <p:cNvSpPr>
            <a:spLocks noGrp="1"/>
          </p:cNvSpPr>
          <p:nvPr>
            <p:ph type="ftr" sz="quarter" idx="11"/>
          </p:nvPr>
        </p:nvSpPr>
        <p:spPr/>
        <p:txBody>
          <a:bodyPr/>
          <a:lstStyle/>
          <a:p>
            <a:r>
              <a:rPr lang="en-US" smtClean="0"/>
              <a:t>ZERTTEU RESEARCH INSTITUTE</a:t>
            </a:r>
            <a:endParaRPr lang="en-US"/>
          </a:p>
        </p:txBody>
      </p:sp>
      <p:sp>
        <p:nvSpPr>
          <p:cNvPr id="8" name="Slide Number Placeholder 7"/>
          <p:cNvSpPr>
            <a:spLocks noGrp="1"/>
          </p:cNvSpPr>
          <p:nvPr>
            <p:ph type="sldNum" sz="quarter" idx="12"/>
          </p:nvPr>
        </p:nvSpPr>
        <p:spPr/>
        <p:txBody>
          <a:bodyPr/>
          <a:lstStyle/>
          <a:p>
            <a:fld id="{0F73336E-E7B9-4EF6-B738-E80A289CE653}" type="slidenum">
              <a:rPr lang="en-US" smtClean="0"/>
              <a:t>8</a:t>
            </a:fld>
            <a:endParaRPr lang="en-US"/>
          </a:p>
        </p:txBody>
      </p:sp>
    </p:spTree>
    <p:extLst>
      <p:ext uri="{BB962C8B-B14F-4D97-AF65-F5344CB8AC3E}">
        <p14:creationId xmlns:p14="http://schemas.microsoft.com/office/powerpoint/2010/main" val="25927380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3" name="Content Placeholder 2"/>
          <p:cNvSpPr>
            <a:spLocks noGrp="1"/>
          </p:cNvSpPr>
          <p:nvPr>
            <p:ph idx="1"/>
          </p:nvPr>
        </p:nvSpPr>
        <p:spPr/>
        <p:txBody>
          <a:bodyPr/>
          <a:lstStyle/>
          <a:p>
            <a:pPr marL="0" indent="0">
              <a:buNone/>
            </a:pPr>
            <a:r>
              <a:rPr lang="en-US" dirty="0" smtClean="0"/>
              <a:t>Zhanibek Khassan, Director </a:t>
            </a:r>
          </a:p>
          <a:p>
            <a:pPr marL="0" indent="0">
              <a:buNone/>
            </a:pPr>
            <a:r>
              <a:rPr lang="en-US" dirty="0" smtClean="0"/>
              <a:t>Public Foundation, ZERTTEU RESEARCH INSTITUE </a:t>
            </a:r>
          </a:p>
          <a:p>
            <a:pPr marL="0" indent="0">
              <a:buNone/>
            </a:pPr>
            <a:r>
              <a:rPr lang="en-US" dirty="0" smtClean="0"/>
              <a:t>Almaty, Kazakhstan </a:t>
            </a:r>
          </a:p>
          <a:p>
            <a:pPr marL="0" indent="0">
              <a:buNone/>
            </a:pPr>
            <a:r>
              <a:rPr lang="en-US" dirty="0" smtClean="0">
                <a:hlinkClick r:id="rId3"/>
              </a:rPr>
              <a:t>zertteu@outlook.com</a:t>
            </a:r>
            <a:r>
              <a:rPr lang="en-US" dirty="0" smtClean="0"/>
              <a:t> </a:t>
            </a:r>
          </a:p>
          <a:p>
            <a:pPr marL="0" indent="0">
              <a:buNone/>
            </a:pPr>
            <a:r>
              <a:rPr lang="en-US" dirty="0" smtClean="0"/>
              <a:t>zertteu.org</a:t>
            </a:r>
          </a:p>
          <a:p>
            <a:endParaRPr lang="en-US" dirty="0"/>
          </a:p>
        </p:txBody>
      </p:sp>
      <p:pic>
        <p:nvPicPr>
          <p:cNvPr id="4" name="Content Placeholder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08333" y="609600"/>
            <a:ext cx="4365669" cy="1320800"/>
          </a:xfrm>
          <a:prstGeom prst="rect">
            <a:avLst/>
          </a:prstGeom>
        </p:spPr>
      </p:pic>
      <p:sp>
        <p:nvSpPr>
          <p:cNvPr id="7" name="Date Placeholder 6"/>
          <p:cNvSpPr>
            <a:spLocks noGrp="1"/>
          </p:cNvSpPr>
          <p:nvPr>
            <p:ph type="dt" sz="half" idx="10"/>
          </p:nvPr>
        </p:nvSpPr>
        <p:spPr/>
        <p:txBody>
          <a:bodyPr/>
          <a:lstStyle/>
          <a:p>
            <a:fld id="{AA1002EB-50C7-4856-A165-A42BFCC1FF02}" type="datetime5">
              <a:rPr lang="en-US" smtClean="0"/>
              <a:t>8-Dec-14</a:t>
            </a:fld>
            <a:endParaRPr lang="en-US"/>
          </a:p>
        </p:txBody>
      </p:sp>
      <p:sp>
        <p:nvSpPr>
          <p:cNvPr id="8" name="Footer Placeholder 7"/>
          <p:cNvSpPr>
            <a:spLocks noGrp="1"/>
          </p:cNvSpPr>
          <p:nvPr>
            <p:ph type="ftr" sz="quarter" idx="11"/>
          </p:nvPr>
        </p:nvSpPr>
        <p:spPr/>
        <p:txBody>
          <a:bodyPr/>
          <a:lstStyle/>
          <a:p>
            <a:r>
              <a:rPr lang="en-US" smtClean="0"/>
              <a:t>ZERTTEU RESEARCH INSTITUTE</a:t>
            </a:r>
            <a:endParaRPr lang="en-US"/>
          </a:p>
        </p:txBody>
      </p:sp>
      <p:sp>
        <p:nvSpPr>
          <p:cNvPr id="9" name="Slide Number Placeholder 8"/>
          <p:cNvSpPr>
            <a:spLocks noGrp="1"/>
          </p:cNvSpPr>
          <p:nvPr>
            <p:ph type="sldNum" sz="quarter" idx="12"/>
          </p:nvPr>
        </p:nvSpPr>
        <p:spPr/>
        <p:txBody>
          <a:bodyPr/>
          <a:lstStyle/>
          <a:p>
            <a:fld id="{0F73336E-E7B9-4EF6-B738-E80A289CE653}" type="slidenum">
              <a:rPr lang="en-US" smtClean="0"/>
              <a:t>9</a:t>
            </a:fld>
            <a:endParaRPr lang="en-US"/>
          </a:p>
        </p:txBody>
      </p:sp>
    </p:spTree>
    <p:extLst>
      <p:ext uri="{BB962C8B-B14F-4D97-AF65-F5344CB8AC3E}">
        <p14:creationId xmlns:p14="http://schemas.microsoft.com/office/powerpoint/2010/main" val="888009794"/>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82</TotalTime>
  <Words>776</Words>
  <Application>Microsoft Office PowerPoint</Application>
  <PresentationFormat>Custom</PresentationFormat>
  <Paragraphs>111</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Facet</vt:lpstr>
      <vt:lpstr>Transparency and Accountability in Budgets </vt:lpstr>
      <vt:lpstr>Content of the presentation </vt:lpstr>
      <vt:lpstr>Short background </vt:lpstr>
      <vt:lpstr>Constructive and effective engagement with governments (OBI &amp; OLBI)</vt:lpstr>
      <vt:lpstr>International advocacy as a point of leverage</vt:lpstr>
      <vt:lpstr>Civic mobilization around tangible issues</vt:lpstr>
      <vt:lpstr>Key findings – negative &amp; neutral </vt:lpstr>
      <vt:lpstr>Key findings – positive </vt:lpstr>
      <vt:lpstr>Thank you!</vt:lpstr>
      <vt:lpstr>Discussion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Transparency and Accountability in Budgets</dc:title>
  <dc:creator>Zhanibek Khassan</dc:creator>
  <cp:lastModifiedBy>Alisher Ilkhamov</cp:lastModifiedBy>
  <cp:revision>7</cp:revision>
  <dcterms:created xsi:type="dcterms:W3CDTF">2014-11-19T03:55:51Z</dcterms:created>
  <dcterms:modified xsi:type="dcterms:W3CDTF">2014-12-08T13:00:28Z</dcterms:modified>
</cp:coreProperties>
</file>